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notesSlides/notesSlide15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6"/>
  </p:notesMasterIdLst>
  <p:sldIdLst>
    <p:sldId id="256" r:id="rId2"/>
    <p:sldId id="355" r:id="rId3"/>
    <p:sldId id="337" r:id="rId4"/>
    <p:sldId id="451" r:id="rId5"/>
    <p:sldId id="278" r:id="rId6"/>
    <p:sldId id="257" r:id="rId7"/>
    <p:sldId id="265" r:id="rId8"/>
    <p:sldId id="279" r:id="rId9"/>
    <p:sldId id="280" r:id="rId10"/>
    <p:sldId id="277" r:id="rId11"/>
    <p:sldId id="258" r:id="rId12"/>
    <p:sldId id="281" r:id="rId13"/>
    <p:sldId id="263" r:id="rId14"/>
    <p:sldId id="356" r:id="rId15"/>
    <p:sldId id="259" r:id="rId16"/>
    <p:sldId id="260"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456" r:id="rId36"/>
    <p:sldId id="457" r:id="rId37"/>
    <p:sldId id="458" r:id="rId38"/>
    <p:sldId id="287" r:id="rId39"/>
    <p:sldId id="289" r:id="rId40"/>
    <p:sldId id="290" r:id="rId41"/>
    <p:sldId id="304" r:id="rId42"/>
    <p:sldId id="291" r:id="rId43"/>
    <p:sldId id="429" r:id="rId44"/>
    <p:sldId id="305" r:id="rId45"/>
    <p:sldId id="349" r:id="rId46"/>
    <p:sldId id="405" r:id="rId47"/>
    <p:sldId id="360" r:id="rId48"/>
    <p:sldId id="353" r:id="rId49"/>
    <p:sldId id="346" r:id="rId50"/>
    <p:sldId id="354" r:id="rId51"/>
    <p:sldId id="350" r:id="rId52"/>
    <p:sldId id="351" r:id="rId53"/>
    <p:sldId id="391" r:id="rId54"/>
    <p:sldId id="407" r:id="rId55"/>
    <p:sldId id="392" r:id="rId56"/>
    <p:sldId id="362" r:id="rId57"/>
    <p:sldId id="393" r:id="rId58"/>
    <p:sldId id="352" r:id="rId59"/>
    <p:sldId id="395" r:id="rId60"/>
    <p:sldId id="271" r:id="rId61"/>
    <p:sldId id="365" r:id="rId62"/>
    <p:sldId id="363" r:id="rId63"/>
    <p:sldId id="394" r:id="rId64"/>
    <p:sldId id="270" r:id="rId65"/>
    <p:sldId id="406" r:id="rId66"/>
    <p:sldId id="364" r:id="rId67"/>
    <p:sldId id="316" r:id="rId68"/>
    <p:sldId id="397" r:id="rId69"/>
    <p:sldId id="368" r:id="rId70"/>
    <p:sldId id="317" r:id="rId71"/>
    <p:sldId id="370" r:id="rId72"/>
    <p:sldId id="401" r:id="rId73"/>
    <p:sldId id="403" r:id="rId74"/>
    <p:sldId id="404" r:id="rId75"/>
    <p:sldId id="398" r:id="rId76"/>
    <p:sldId id="336" r:id="rId77"/>
    <p:sldId id="446" r:id="rId78"/>
    <p:sldId id="447" r:id="rId79"/>
    <p:sldId id="448" r:id="rId80"/>
    <p:sldId id="373" r:id="rId81"/>
    <p:sldId id="375" r:id="rId82"/>
    <p:sldId id="376" r:id="rId83"/>
    <p:sldId id="282" r:id="rId84"/>
    <p:sldId id="371" r:id="rId85"/>
    <p:sldId id="302" r:id="rId86"/>
    <p:sldId id="380" r:id="rId87"/>
    <p:sldId id="372" r:id="rId88"/>
    <p:sldId id="408" r:id="rId89"/>
    <p:sldId id="409" r:id="rId90"/>
    <p:sldId id="385" r:id="rId91"/>
    <p:sldId id="410" r:id="rId92"/>
    <p:sldId id="338" r:id="rId93"/>
    <p:sldId id="381" r:id="rId94"/>
    <p:sldId id="343" r:id="rId95"/>
    <p:sldId id="411" r:id="rId96"/>
    <p:sldId id="318" r:id="rId97"/>
    <p:sldId id="319" r:id="rId98"/>
    <p:sldId id="382" r:id="rId99"/>
    <p:sldId id="297" r:id="rId100"/>
    <p:sldId id="412" r:id="rId101"/>
    <p:sldId id="383" r:id="rId102"/>
    <p:sldId id="384" r:id="rId103"/>
    <p:sldId id="320" r:id="rId104"/>
    <p:sldId id="445" r:id="rId105"/>
    <p:sldId id="342" r:id="rId106"/>
    <p:sldId id="413" r:id="rId107"/>
    <p:sldId id="321" r:id="rId108"/>
    <p:sldId id="414" r:id="rId109"/>
    <p:sldId id="416" r:id="rId110"/>
    <p:sldId id="322" r:id="rId111"/>
    <p:sldId id="417" r:id="rId112"/>
    <p:sldId id="418" r:id="rId113"/>
    <p:sldId id="323" r:id="rId114"/>
    <p:sldId id="420" r:id="rId115"/>
    <p:sldId id="419" r:id="rId116"/>
    <p:sldId id="421" r:id="rId117"/>
    <p:sldId id="422" r:id="rId118"/>
    <p:sldId id="450" r:id="rId119"/>
    <p:sldId id="386" r:id="rId120"/>
    <p:sldId id="309" r:id="rId121"/>
    <p:sldId id="423" r:id="rId122"/>
    <p:sldId id="387" r:id="rId123"/>
    <p:sldId id="424" r:id="rId124"/>
    <p:sldId id="388" r:id="rId125"/>
    <p:sldId id="298" r:id="rId126"/>
    <p:sldId id="425" r:id="rId127"/>
    <p:sldId id="426" r:id="rId128"/>
    <p:sldId id="427" r:id="rId129"/>
    <p:sldId id="428" r:id="rId130"/>
    <p:sldId id="430" r:id="rId131"/>
    <p:sldId id="389" r:id="rId132"/>
    <p:sldId id="301" r:id="rId133"/>
    <p:sldId id="432" r:id="rId134"/>
    <p:sldId id="433" r:id="rId135"/>
    <p:sldId id="330" r:id="rId136"/>
    <p:sldId id="434" r:id="rId137"/>
    <p:sldId id="435" r:id="rId138"/>
    <p:sldId id="390" r:id="rId139"/>
    <p:sldId id="331" r:id="rId140"/>
    <p:sldId id="332" r:id="rId141"/>
    <p:sldId id="443" r:id="rId142"/>
    <p:sldId id="326" r:id="rId143"/>
    <p:sldId id="437" r:id="rId144"/>
    <p:sldId id="438" r:id="rId145"/>
    <p:sldId id="439" r:id="rId146"/>
    <p:sldId id="441" r:id="rId147"/>
    <p:sldId id="442" r:id="rId148"/>
    <p:sldId id="378" r:id="rId149"/>
    <p:sldId id="339" r:id="rId150"/>
    <p:sldId id="328" r:id="rId151"/>
    <p:sldId id="459" r:id="rId152"/>
    <p:sldId id="340" r:id="rId153"/>
    <p:sldId id="341" r:id="rId154"/>
    <p:sldId id="333" r:id="rId155"/>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7A37"/>
    <a:srgbClr val="00CC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8" autoAdjust="0"/>
  </p:normalViewPr>
  <p:slideViewPr>
    <p:cSldViewPr>
      <p:cViewPr varScale="1">
        <p:scale>
          <a:sx n="139" d="100"/>
          <a:sy n="139" d="100"/>
        </p:scale>
        <p:origin x="-102" y="-4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3-7-2017</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154</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Example </a:t>
            </a:r>
            <a:r>
              <a:rPr lang="en-US" dirty="0" err="1" smtClean="0"/>
              <a:t>speakernote</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467544" y="4722698"/>
            <a:ext cx="1728192" cy="369332"/>
          </a:xfrm>
          <a:prstGeom prst="rect">
            <a:avLst/>
          </a:prstGeom>
          <a:noFill/>
        </p:spPr>
        <p:txBody>
          <a:bodyPr wrap="square" rtlCol="0">
            <a:spAutoFit/>
          </a:bodyPr>
          <a:lstStyle/>
          <a:p>
            <a:r>
              <a:rPr lang="en-US" dirty="0" smtClean="0"/>
              <a:t>Hans de </a:t>
            </a:r>
            <a:r>
              <a:rPr lang="en-US" dirty="0" err="1" smtClean="0"/>
              <a:t>Jong</a:t>
            </a:r>
            <a:endParaRPr lang="nl-NL"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10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1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47.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9.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Lessons at the </a:t>
            </a:r>
            <a:r>
              <a:rPr lang="en-US" dirty="0" err="1" smtClean="0"/>
              <a:t>Weekendschool</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I personally teach </a:t>
            </a:r>
          </a:p>
          <a:p>
            <a:pPr lvl="1"/>
            <a:r>
              <a:rPr lang="en-US" dirty="0" smtClean="0"/>
              <a:t>Mathematics (since 2004)</a:t>
            </a:r>
          </a:p>
          <a:p>
            <a:pPr lvl="1"/>
            <a:r>
              <a:rPr lang="en-US" dirty="0" smtClean="0"/>
              <a:t>Physics (since 2011)</a:t>
            </a:r>
          </a:p>
          <a:p>
            <a:pPr lvl="1"/>
            <a:r>
              <a:rPr lang="en-US" dirty="0" smtClean="0"/>
              <a:t>Programming (started in 2016)</a:t>
            </a:r>
          </a:p>
          <a:p>
            <a:pPr lvl="1"/>
            <a:r>
              <a:rPr lang="en-US" dirty="0" smtClean="0"/>
              <a:t>Electro (started in 2016)</a:t>
            </a:r>
          </a:p>
          <a:p>
            <a:r>
              <a:rPr lang="en-US" dirty="0" smtClean="0"/>
              <a:t>Programming: 3 (2) lessons on 5 (3) Sundays with Scratch, Raspberry Pi and </a:t>
            </a:r>
            <a:r>
              <a:rPr lang="en-US" dirty="0" err="1" smtClean="0"/>
              <a:t>Arduino</a:t>
            </a:r>
            <a:endParaRPr lang="en-US" dirty="0" smtClean="0"/>
          </a:p>
          <a:p>
            <a:pPr lvl="1"/>
            <a:r>
              <a:rPr lang="en-US" dirty="0" smtClean="0"/>
              <a:t>Last lesson comprises 2 days but is optional and can be done in a later year.</a:t>
            </a:r>
          </a:p>
          <a:p>
            <a:r>
              <a:rPr lang="en-US" dirty="0" smtClean="0"/>
              <a:t>Lesson 2: Physical computing: </a:t>
            </a:r>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a:t>
            </a:fld>
            <a:endParaRPr lang="nl-NL"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101</a:t>
            </a:fld>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104</a:t>
            </a:fld>
            <a:endParaRPr lang="nl-NL"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109</a:t>
            </a:fld>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77500" lnSpcReduction="20000"/>
          </a:bodyPr>
          <a:lstStyle/>
          <a:p>
            <a:r>
              <a:rPr lang="en-US" dirty="0" smtClean="0"/>
              <a:t>If Raspberry Pi needs to be rebooted, it needs a </a:t>
            </a:r>
            <a:r>
              <a:rPr lang="en-US" dirty="0" err="1" smtClean="0"/>
              <a:t>powercycle</a:t>
            </a:r>
            <a:r>
              <a:rPr lang="en-US" dirty="0" smtClean="0"/>
              <a:t>. Please do not pull plugs but use the switch in the outlet after you have done the shutdown.</a:t>
            </a:r>
          </a:p>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8" name="Picture 2" descr="C:\Users\M5810video\Documents\Weekendschool\Github\Weekendschool-PiAndMore\PiAndMore\Part-1--Breadboard\255392-1.jpg"/>
          <p:cNvPicPr>
            <a:picLocks noChangeAspect="1" noChangeArrowheads="1"/>
          </p:cNvPicPr>
          <p:nvPr/>
        </p:nvPicPr>
        <p:blipFill>
          <a:blip r:embed="rId3" cstate="print"/>
          <a:srcRect/>
          <a:stretch>
            <a:fillRect/>
          </a:stretch>
        </p:blipFill>
        <p:spPr bwMode="auto">
          <a:xfrm>
            <a:off x="7380312" y="195486"/>
            <a:ext cx="914400" cy="914400"/>
          </a:xfrm>
          <a:prstGeom prst="rect">
            <a:avLst/>
          </a:prstGeom>
          <a:noFill/>
        </p:spPr>
      </p:pic>
      <p:pic>
        <p:nvPicPr>
          <p:cNvPr id="4099" name="Picture 3" descr="C:\Users\M5810video\Documents\Weekendschool\Github\Weekendschool-PiAndMore\PiAndMore\Part-1--Breadboard\resistor.png"/>
          <p:cNvPicPr>
            <a:picLocks noChangeAspect="1" noChangeArrowheads="1"/>
          </p:cNvPicPr>
          <p:nvPr/>
        </p:nvPicPr>
        <p:blipFill>
          <a:blip r:embed="rId4" cstate="print"/>
          <a:srcRect/>
          <a:stretch>
            <a:fillRect/>
          </a:stretch>
        </p:blipFill>
        <p:spPr bwMode="auto">
          <a:xfrm>
            <a:off x="7524328" y="1635646"/>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5" cstate="print"/>
          <a:srcRect l="16340" t="61455" r="46701"/>
          <a:stretch>
            <a:fillRect/>
          </a:stretch>
        </p:blipFill>
        <p:spPr bwMode="auto">
          <a:xfrm>
            <a:off x="5076056" y="264375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6" cstate="print"/>
          <a:srcRect/>
          <a:stretch>
            <a:fillRect/>
          </a:stretch>
        </p:blipFill>
        <p:spPr bwMode="auto">
          <a:xfrm>
            <a:off x="7452320" y="3047822"/>
            <a:ext cx="864096" cy="1120988"/>
          </a:xfrm>
          <a:prstGeom prst="rect">
            <a:avLst/>
          </a:prstGeom>
          <a:noFill/>
        </p:spPr>
      </p:pic>
      <p:pic>
        <p:nvPicPr>
          <p:cNvPr id="4103" name="Picture 7"/>
          <p:cNvPicPr>
            <a:picLocks noChangeAspect="1" noChangeArrowheads="1"/>
          </p:cNvPicPr>
          <p:nvPr/>
        </p:nvPicPr>
        <p:blipFill>
          <a:blip r:embed="rId7" cstate="print"/>
          <a:srcRect/>
          <a:stretch>
            <a:fillRect/>
          </a:stretch>
        </p:blipFill>
        <p:spPr bwMode="auto">
          <a:xfrm>
            <a:off x="3347864" y="2808337"/>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11</a:t>
            </a:fld>
            <a:endParaRPr lang="nl-NL"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110</a:t>
            </a:fld>
            <a:endParaRPr lang="nl-NL"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112</a:t>
            </a:fld>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118</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5868144" y="526901"/>
            <a:ext cx="676697" cy="676697"/>
          </a:xfrm>
          <a:prstGeom prst="rect">
            <a:avLst/>
          </a:prstGeom>
          <a:noFill/>
        </p:spPr>
      </p:pic>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12</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sp>
        <p:nvSpPr>
          <p:cNvPr id="16" name="Rechthoek 15"/>
          <p:cNvSpPr/>
          <p:nvPr/>
        </p:nvSpPr>
        <p:spPr>
          <a:xfrm>
            <a:off x="5436096" y="1203598"/>
            <a:ext cx="1368152" cy="1800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50" dirty="0" smtClean="0">
                <a:solidFill>
                  <a:schemeClr val="tx1"/>
                </a:solidFill>
              </a:rPr>
              <a:t>Powered USB hub</a:t>
            </a:r>
          </a:p>
          <a:p>
            <a:pPr algn="ctr"/>
            <a:r>
              <a:rPr lang="en-US" sz="1050" dirty="0" smtClean="0">
                <a:solidFill>
                  <a:schemeClr val="tx1"/>
                </a:solidFill>
              </a:rPr>
              <a:t>(Not used when programming the </a:t>
            </a:r>
            <a:r>
              <a:rPr lang="en-US" sz="1050" dirty="0" err="1" smtClean="0">
                <a:solidFill>
                  <a:schemeClr val="tx1"/>
                </a:solidFill>
              </a:rPr>
              <a:t>Arduino</a:t>
            </a:r>
            <a:r>
              <a:rPr lang="en-US" sz="1050" dirty="0" smtClean="0">
                <a:solidFill>
                  <a:schemeClr val="tx1"/>
                </a:solidFill>
              </a:rPr>
              <a:t> </a:t>
            </a:r>
            <a:r>
              <a:rPr lang="en-US" sz="1050" dirty="0" err="1" smtClean="0">
                <a:solidFill>
                  <a:schemeClr val="tx1"/>
                </a:solidFill>
              </a:rPr>
              <a:t>Nano</a:t>
            </a:r>
            <a:r>
              <a:rPr lang="en-US" sz="1050" dirty="0" smtClean="0">
                <a:solidFill>
                  <a:schemeClr val="tx1"/>
                </a:solidFill>
              </a:rPr>
              <a:t>)</a:t>
            </a:r>
          </a:p>
          <a:p>
            <a:pPr algn="ctr"/>
            <a:endParaRPr lang="en-US" sz="1050" dirty="0" smtClean="0">
              <a:solidFill>
                <a:schemeClr val="tx1"/>
              </a:solidFill>
            </a:endParaRPr>
          </a:p>
          <a:p>
            <a:r>
              <a:rPr lang="en-US" sz="1050" dirty="0" smtClean="0">
                <a:solidFill>
                  <a:schemeClr val="tx1"/>
                </a:solidFill>
              </a:rPr>
              <a:t>(not strictly needed since </a:t>
            </a:r>
            <a:r>
              <a:rPr lang="en-US" sz="1050" dirty="0" err="1" smtClean="0">
                <a:solidFill>
                  <a:schemeClr val="tx1"/>
                </a:solidFill>
              </a:rPr>
              <a:t>Arduino</a:t>
            </a:r>
            <a:r>
              <a:rPr lang="en-US" sz="1050" dirty="0" smtClean="0">
                <a:solidFill>
                  <a:schemeClr val="tx1"/>
                </a:solidFill>
              </a:rPr>
              <a:t> is powered separately – used for protection of </a:t>
            </a:r>
            <a:r>
              <a:rPr lang="en-US" sz="1050" dirty="0" err="1" smtClean="0">
                <a:solidFill>
                  <a:schemeClr val="tx1"/>
                </a:solidFill>
              </a:rPr>
              <a:t>RPi</a:t>
            </a:r>
            <a:r>
              <a:rPr lang="en-US" sz="1050" dirty="0" smtClean="0">
                <a:solidFill>
                  <a:schemeClr val="tx1"/>
                </a:solidFill>
              </a:rPr>
              <a:t>) </a:t>
            </a:r>
            <a:endParaRPr lang="nl-NL" sz="1050" dirty="0">
              <a:solidFill>
                <a:schemeClr val="tx1"/>
              </a:solidFill>
            </a:endParaRPr>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p:cNvCxnSpPr>
          <p:nvPr/>
        </p:nvCxnSpPr>
        <p:spPr>
          <a:xfrm>
            <a:off x="4932040" y="1815666"/>
            <a:ext cx="50405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cxnSp>
        <p:nvCxnSpPr>
          <p:cNvPr id="37" name="Rechte verbindingslijn met pijl 36"/>
          <p:cNvCxnSpPr>
            <a:endCxn id="11" idx="1"/>
          </p:cNvCxnSpPr>
          <p:nvPr/>
        </p:nvCxnSpPr>
        <p:spPr>
          <a:xfrm flipV="1">
            <a:off x="6804248" y="1815666"/>
            <a:ext cx="504056" cy="58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127</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is the presentation?</a:t>
            </a:r>
            <a:endParaRPr lang="nl-NL" dirty="0"/>
          </a:p>
        </p:txBody>
      </p:sp>
      <p:sp>
        <p:nvSpPr>
          <p:cNvPr id="3" name="Tijdelijke aanduiding voor inhoud 2"/>
          <p:cNvSpPr>
            <a:spLocks noGrp="1"/>
          </p:cNvSpPr>
          <p:nvPr>
            <p:ph idx="1"/>
          </p:nvPr>
        </p:nvSpPr>
        <p:spPr/>
        <p:txBody>
          <a:bodyPr/>
          <a:lstStyle/>
          <a:p>
            <a:r>
              <a:rPr lang="en-US" dirty="0" smtClean="0"/>
              <a:t>You will find this presentation = the instruction at your </a:t>
            </a:r>
            <a:r>
              <a:rPr lang="en-US" i="1" dirty="0" smtClean="0"/>
              <a:t>desktop</a:t>
            </a:r>
            <a:r>
              <a:rPr lang="en-US" dirty="0" smtClean="0"/>
              <a:t> in the folder </a:t>
            </a:r>
            <a:r>
              <a:rPr lang="en-US" i="1" dirty="0" err="1" smtClean="0"/>
              <a:t>PiAndMore</a:t>
            </a:r>
            <a:r>
              <a:rPr lang="en-US" dirty="0" smtClean="0"/>
              <a:t>.</a:t>
            </a:r>
            <a:endParaRPr lang="en-US" i="1" dirty="0" smtClean="0"/>
          </a:p>
          <a:p>
            <a:r>
              <a:rPr lang="en-US" dirty="0" smtClean="0"/>
              <a:t>If you already know the stuff in the presentation and get bored then feel free to work on your own</a:t>
            </a:r>
          </a:p>
          <a:p>
            <a:pPr lvl="1"/>
            <a:r>
              <a:rPr lang="en-US" dirty="0" smtClean="0"/>
              <a:t>Silently please … </a:t>
            </a:r>
            <a:r>
              <a:rPr lang="en-US" dirty="0" smtClean="0">
                <a:sym typeface="Wingdings" pitchFamily="2" charset="2"/>
              </a:rPr>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131</a:t>
            </a:fld>
            <a:endParaRPr lang="nl-NL"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136</a:t>
            </a:fld>
            <a:endParaRPr lang="nl-NL"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138</a:t>
            </a:fld>
            <a:endParaRPr lang="nl-NL"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150</a:t>
            </a:fld>
            <a:endParaRPr lang="nl-N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152</a:t>
            </a:fld>
            <a:endParaRPr lang="nl-NL"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153</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154</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16</a:t>
            </a:fld>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if you continue with the advanced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539552"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102519"/>
          </a:xfrm>
        </p:spPr>
        <p:txBody>
          <a:bodyPr>
            <a:normAutofit fontScale="90000"/>
          </a:bodyPr>
          <a:lstStyle/>
          <a:p>
            <a:pPr algn="ctr"/>
            <a:r>
              <a:rPr lang="en-US" dirty="0" smtClean="0"/>
              <a:t>Part 3: Loading the sketch in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so that it can communicate with the Raspberry Pi and understand the messages from </a:t>
            </a:r>
            <a:r>
              <a:rPr lang="en-US" dirty="0" err="1" smtClean="0"/>
              <a:t>scratchClient</a:t>
            </a:r>
            <a:r>
              <a:rPr lang="en-US" dirty="0" smtClean="0"/>
              <a:t>.</a:t>
            </a:r>
          </a:p>
          <a:p>
            <a:pPr lvl="1"/>
            <a:r>
              <a:rPr lang="en-US" dirty="0" smtClean="0"/>
              <a:t>We need to start putting that in.</a:t>
            </a:r>
          </a:p>
          <a:p>
            <a:r>
              <a:rPr lang="en-US" dirty="0" smtClean="0"/>
              <a:t>Connect the </a:t>
            </a:r>
            <a:r>
              <a:rPr lang="en-US" dirty="0" err="1" smtClean="0"/>
              <a:t>Arduino</a:t>
            </a:r>
            <a:r>
              <a:rPr lang="en-US" dirty="0" smtClean="0"/>
              <a:t> </a:t>
            </a:r>
            <a:r>
              <a:rPr lang="en-US" dirty="0" err="1" smtClean="0"/>
              <a:t>Nano</a:t>
            </a:r>
            <a:endParaRPr lang="en-US" dirty="0" smtClean="0"/>
          </a:p>
          <a:p>
            <a:pPr lvl="1"/>
            <a:r>
              <a:rPr lang="en-US" dirty="0" smtClean="0"/>
              <a:t>Make sure to connect directly</a:t>
            </a:r>
          </a:p>
          <a:p>
            <a:pPr lvl="2"/>
            <a:r>
              <a:rPr lang="en-US" dirty="0" smtClean="0"/>
              <a:t>not via the USB hub</a:t>
            </a:r>
          </a:p>
          <a:p>
            <a:pPr lvl="2"/>
            <a:r>
              <a:rPr lang="en-US" dirty="0" smtClean="0"/>
              <a:t>for strange reasons it will not work via a (this) USB hub, although it used to in previous releases of </a:t>
            </a:r>
            <a:r>
              <a:rPr lang="en-US" dirty="0" err="1" smtClean="0"/>
              <a:t>Raspian</a:t>
            </a:r>
            <a:r>
              <a:rPr lang="en-US" dirty="0" smtClean="0"/>
              <a:t> (and still should).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1"/>
            <a:ext cx="4762872" cy="3394472"/>
          </a:xfrm>
        </p:spPr>
        <p:txBody>
          <a:bodyPr>
            <a:normAutofit fontScale="85000" lnSpcReduction="20000"/>
          </a:bodyPr>
          <a:lstStyle/>
          <a:p>
            <a:r>
              <a:rPr lang="en-US" sz="1800" dirty="0" smtClean="0"/>
              <a:t>Make sure that the </a:t>
            </a:r>
            <a:r>
              <a:rPr lang="en-US" sz="1800" dirty="0" err="1" smtClean="0"/>
              <a:t>Arduino</a:t>
            </a:r>
            <a:r>
              <a:rPr lang="en-US" sz="1800" dirty="0" smtClean="0"/>
              <a:t> is directly connected to the Raspberry Pi (not via the USB hub)</a:t>
            </a:r>
          </a:p>
          <a:p>
            <a:r>
              <a:rPr lang="en-US" sz="1800" dirty="0" smtClean="0"/>
              <a:t>Open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2021086"/>
            <a:ext cx="2376264" cy="926072"/>
          </a:xfrm>
          <a:prstGeom prst="rect">
            <a:avLst/>
          </a:prstGeom>
          <a:noFill/>
        </p:spPr>
      </p:pic>
      <p:cxnSp>
        <p:nvCxnSpPr>
          <p:cNvPr id="8" name="Rechte verbindingslijn met pijl 7"/>
          <p:cNvCxnSpPr/>
          <p:nvPr/>
        </p:nvCxnSpPr>
        <p:spPr>
          <a:xfrm flipV="1">
            <a:off x="2915816" y="1131590"/>
            <a:ext cx="3096344" cy="295232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This creates </a:t>
            </a:r>
            <a:r>
              <a:rPr lang="en-US" dirty="0" err="1" smtClean="0"/>
              <a:t>config</a:t>
            </a:r>
            <a:r>
              <a:rPr lang="en-US" dirty="0" smtClean="0"/>
              <a:t> files to map between </a:t>
            </a:r>
            <a:r>
              <a:rPr lang="en-US" dirty="0" err="1" smtClean="0"/>
              <a:t>Arduino</a:t>
            </a:r>
            <a:r>
              <a:rPr lang="en-US" dirty="0" smtClean="0"/>
              <a:t> pins and logical names. </a:t>
            </a:r>
          </a:p>
          <a:p>
            <a:r>
              <a:rPr lang="en-US" dirty="0" smtClean="0"/>
              <a:t>Navigate to </a:t>
            </a:r>
            <a:r>
              <a:rPr lang="en-US" i="1" dirty="0" smtClean="0"/>
              <a:t>/home/pi/</a:t>
            </a:r>
            <a:r>
              <a:rPr lang="en-US" i="1" dirty="0" err="1" smtClean="0"/>
              <a:t>scratchClient</a:t>
            </a:r>
            <a:r>
              <a:rPr lang="en-US" i="1" dirty="0" smtClean="0"/>
              <a:t>/tools</a:t>
            </a:r>
          </a:p>
          <a:p>
            <a:r>
              <a:rPr lang="en-US" dirty="0" err="1" smtClean="0"/>
              <a:t>Doubleclick</a:t>
            </a:r>
            <a:r>
              <a:rPr lang="en-US" dirty="0" smtClean="0"/>
              <a:t> </a:t>
            </a:r>
            <a:r>
              <a:rPr lang="en-US" i="1" dirty="0" smtClean="0"/>
              <a:t>scratchClientConfig.sh</a:t>
            </a:r>
            <a:r>
              <a:rPr lang="en-US" dirty="0" smtClean="0"/>
              <a:t> and chose </a:t>
            </a:r>
            <a:r>
              <a:rPr lang="en-US" i="1" dirty="0" smtClean="0"/>
              <a:t>Execute</a:t>
            </a:r>
            <a:r>
              <a:rPr lang="en-US" dirty="0" smtClean="0"/>
              <a:t>.</a:t>
            </a:r>
          </a:p>
          <a:p>
            <a:pPr lvl="1"/>
            <a:r>
              <a:rPr lang="en-US" dirty="0" smtClean="0"/>
              <a:t>If the file opens rather than presenting the choice, then you must set execute permissions first.</a:t>
            </a:r>
          </a:p>
          <a:p>
            <a:pPr lvl="1"/>
            <a:r>
              <a:rPr lang="en-US" dirty="0" smtClean="0"/>
              <a:t>To set permissions: right click on the icon, choose </a:t>
            </a:r>
            <a:r>
              <a:rPr lang="en-US" i="1" dirty="0" smtClean="0"/>
              <a:t>properties</a:t>
            </a:r>
            <a:r>
              <a:rPr lang="en-US" dirty="0" smtClean="0"/>
              <a:t>, then </a:t>
            </a:r>
            <a:r>
              <a:rPr lang="en-US" i="1" dirty="0" smtClean="0"/>
              <a:t>permissions</a:t>
            </a:r>
            <a:r>
              <a:rPr lang="en-US" dirty="0" smtClean="0"/>
              <a:t> and set execute rights to at least </a:t>
            </a:r>
            <a:r>
              <a:rPr lang="en-US" i="1" dirty="0" smtClean="0"/>
              <a:t>owner</a:t>
            </a:r>
            <a:r>
              <a:rPr lang="en-US"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466728" cy="3607049"/>
          </a:xfrm>
        </p:spPr>
        <p:txBody>
          <a:bodyPr>
            <a:normAutofit fontScale="62500" lnSpcReduction="20000"/>
          </a:bodyPr>
          <a:lstStyle/>
          <a:p>
            <a:r>
              <a:rPr lang="en-US" dirty="0" smtClean="0"/>
              <a:t>Double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void</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pic>
        <p:nvPicPr>
          <p:cNvPr id="3074" name="Picture 2" descr="\\NASHANSELMA2\weekendschool\screenshots\piandmore20170621.jpg"/>
          <p:cNvPicPr>
            <a:picLocks noChangeAspect="1" noChangeArrowheads="1"/>
          </p:cNvPicPr>
          <p:nvPr/>
        </p:nvPicPr>
        <p:blipFill>
          <a:blip r:embed="rId3" cstate="print"/>
          <a:srcRect/>
          <a:stretch>
            <a:fillRect/>
          </a:stretch>
        </p:blipFill>
        <p:spPr bwMode="auto">
          <a:xfrm>
            <a:off x="179512" y="1059583"/>
            <a:ext cx="4990555" cy="3600400"/>
          </a:xfrm>
          <a:prstGeom prst="rect">
            <a:avLst/>
          </a:prstGeom>
          <a:noFill/>
        </p:spPr>
      </p:pic>
      <p:cxnSp>
        <p:nvCxnSpPr>
          <p:cNvPr id="7" name="Rechte verbindingslijn met pijl 6"/>
          <p:cNvCxnSpPr/>
          <p:nvPr/>
        </p:nvCxnSpPr>
        <p:spPr>
          <a:xfrm flipH="1">
            <a:off x="3707904" y="2931790"/>
            <a:ext cx="1728192" cy="144016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4271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1981618"/>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6543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65890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in the folder </a:t>
            </a:r>
            <a:r>
              <a:rPr lang="en-US" i="1" dirty="0" err="1" smtClean="0"/>
              <a:t>PiAndMore</a:t>
            </a:r>
            <a:r>
              <a:rPr lang="en-US" dirty="0" smtClean="0"/>
              <a:t> on the desktop</a:t>
            </a:r>
          </a:p>
          <a:p>
            <a:r>
              <a:rPr lang="en-US" dirty="0" smtClean="0"/>
              <a:t>Call it </a:t>
            </a:r>
            <a:r>
              <a:rPr lang="en-US" i="1" dirty="0" smtClean="0"/>
              <a:t>PiAndMore.xml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short wires and use the indicated holes</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run out of long wires otherwise</a:t>
            </a:r>
          </a:p>
          <a:p>
            <a:r>
              <a:rPr lang="en-US" dirty="0" smtClean="0"/>
              <a:t>Ignore wire colors. </a:t>
            </a:r>
          </a:p>
          <a:p>
            <a:pPr lvl="1"/>
            <a:r>
              <a:rPr lang="en-US" dirty="0" smtClean="0"/>
              <a:t>Unfortunately there are not enough wires of the correct color to get that right.</a:t>
            </a:r>
          </a:p>
          <a:p>
            <a:r>
              <a:rPr lang="en-US" dirty="0" smtClean="0"/>
              <a:t>You can in principle build up at different places on the breadboard</a:t>
            </a:r>
          </a:p>
          <a:p>
            <a:pPr lvl="1"/>
            <a:r>
              <a:rPr lang="en-US" dirty="0" smtClean="0"/>
              <a:t>However,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the presentation is messed up …	</a:t>
            </a:r>
            <a:endParaRPr lang="nl-NL" dirty="0"/>
          </a:p>
        </p:txBody>
      </p:sp>
      <p:sp>
        <p:nvSpPr>
          <p:cNvPr id="3" name="Tijdelijke aanduiding voor inhoud 2"/>
          <p:cNvSpPr>
            <a:spLocks noGrp="1"/>
          </p:cNvSpPr>
          <p:nvPr>
            <p:ph idx="1"/>
          </p:nvPr>
        </p:nvSpPr>
        <p:spPr/>
        <p:txBody>
          <a:bodyPr/>
          <a:lstStyle/>
          <a:p>
            <a:r>
              <a:rPr lang="en-US" dirty="0" smtClean="0"/>
              <a:t>You need the Calibri font on your Raspberry Pi (standard on Windows but not on Raspberry Pi).</a:t>
            </a:r>
          </a:p>
          <a:p>
            <a:r>
              <a:rPr lang="en-US" dirty="0" smtClean="0"/>
              <a:t>Either obtain and install that font, or …</a:t>
            </a:r>
          </a:p>
          <a:p>
            <a:r>
              <a:rPr lang="en-US" dirty="0" smtClean="0"/>
              <a:t>… look at the PDF version of the presentation</a:t>
            </a:r>
          </a:p>
          <a:p>
            <a:pPr lvl="1"/>
            <a:r>
              <a:rPr lang="en-US" dirty="0" smtClean="0"/>
              <a:t>But in that version you cannot copy/paste.</a:t>
            </a:r>
          </a:p>
          <a:p>
            <a:pPr lvl="1"/>
            <a:r>
              <a:rPr lang="en-US" dirty="0" smtClean="0"/>
              <a:t>Therefore there is a file called ForCopyPaste.txt in the directory holding whatever you would need to copy paste in this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t>
            </a:r>
            <a:r>
              <a:rPr lang="en-US" dirty="0" err="1" smtClean="0"/>
              <a:t>acutally</a:t>
            </a:r>
            <a:r>
              <a:rPr lang="en-US" dirty="0" smtClean="0"/>
              <a:t> 2.5 volt to 5 volt is considered a HIGH input signal)</a:t>
            </a:r>
          </a:p>
          <a:p>
            <a:r>
              <a:rPr lang="en-US" dirty="0" smtClean="0"/>
              <a:t>If it gets something between 1.5 volt and 2.5 volt, it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about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a:t>
            </a:r>
            <a:r>
              <a:rPr lang="en-US" dirty="0" smtClean="0"/>
              <a:t>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096344" cy="1800200"/>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do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a:t>
            </a:r>
            <a:r>
              <a:rPr lang="en-US" dirty="0" smtClean="0"/>
              <a:t>Output, the value set to HIGH </a:t>
            </a:r>
            <a:r>
              <a:rPr lang="en-US" dirty="0" smtClean="0"/>
              <a:t>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a:t>
            </a:r>
            <a:r>
              <a:rPr lang="en-US" dirty="0" smtClean="0">
                <a:sym typeface="Wingdings" pitchFamily="2" charset="2"/>
              </a:rPr>
              <a:t>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#!/bin/bash</a:t>
            </a:r>
            <a:endParaRPr lang="nl-NL" dirty="0" smtClean="0">
              <a:latin typeface="Courier New" pitchFamily="49" charset="0"/>
              <a:cs typeface="Courier New" pitchFamily="49" charset="0"/>
            </a:endParaRPr>
          </a:p>
          <a:p>
            <a:pPr lvl="1">
              <a:buNone/>
            </a:pPr>
            <a:r>
              <a:rPr lang="nl-NL" dirty="0" smtClean="0">
                <a:latin typeface="Courier New" pitchFamily="49" charset="0"/>
                <a:cs typeface="Courier New" pitchFamily="49" charset="0"/>
              </a:rPr>
              <a:t>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If you are looking at the presentation outside of the workshop …</a:t>
            </a:r>
            <a:endParaRPr lang="nl-NL" dirty="0"/>
          </a:p>
        </p:txBody>
      </p:sp>
      <p:sp>
        <p:nvSpPr>
          <p:cNvPr id="3" name="Tijdelijke aanduiding voor inhoud 2"/>
          <p:cNvSpPr>
            <a:spLocks noGrp="1"/>
          </p:cNvSpPr>
          <p:nvPr>
            <p:ph idx="1"/>
          </p:nvPr>
        </p:nvSpPr>
        <p:spPr/>
        <p:txBody>
          <a:bodyPr/>
          <a:lstStyle/>
          <a:p>
            <a:r>
              <a:rPr lang="en-US" dirty="0" smtClean="0"/>
              <a:t>Have a look at the speaker notes that are there on several slides.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p:txBody>
          <a:bodyPr>
            <a:noAutofit/>
          </a:bodyPr>
          <a:lstStyle/>
          <a:p>
            <a:r>
              <a:rPr lang="en-US" sz="2000" dirty="0" smtClean="0"/>
              <a:t>Connect the 9 Volt connector to the board and switch on power</a:t>
            </a:r>
          </a:p>
          <a:p>
            <a:r>
              <a:rPr lang="en-US" sz="2000" dirty="0" smtClean="0"/>
              <a:t>Connect the USB connector to the </a:t>
            </a:r>
            <a:r>
              <a:rPr lang="en-US" sz="2000" dirty="0" err="1" smtClean="0"/>
              <a:t>Arduino</a:t>
            </a:r>
            <a:r>
              <a:rPr lang="en-US" sz="2000" dirty="0" smtClean="0"/>
              <a:t>, this time go via the USB hub</a:t>
            </a:r>
          </a:p>
          <a:p>
            <a:r>
              <a:rPr lang="en-US" sz="2000" dirty="0" smtClean="0"/>
              <a:t>Start </a:t>
            </a:r>
            <a:r>
              <a:rPr lang="en-US" sz="2000" dirty="0" err="1" smtClean="0"/>
              <a:t>scratchClient</a:t>
            </a:r>
            <a:r>
              <a:rPr lang="en-US" sz="2000" dirty="0" smtClean="0"/>
              <a:t> with the script you just made (e.g. double click it and when asked choose </a:t>
            </a:r>
            <a:r>
              <a:rPr lang="en-US" sz="2000" i="1" dirty="0" smtClean="0"/>
              <a:t>Execute in Terminal)</a:t>
            </a:r>
            <a:r>
              <a:rPr lang="en-US" sz="2000" dirty="0" smtClean="0"/>
              <a:t>.</a:t>
            </a:r>
          </a:p>
          <a:p>
            <a:r>
              <a:rPr lang="en-US" sz="2000" dirty="0" smtClean="0"/>
              <a:t>It will complain that it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r>
              <a:rPr lang="en-US" dirty="0" smtClean="0"/>
              <a:t>It may take 5 seconds before this happens.</a:t>
            </a:r>
          </a:p>
          <a:p>
            <a:r>
              <a:rPr lang="en-US" dirty="0" smtClean="0"/>
              <a:t>Change the value of </a:t>
            </a:r>
            <a:r>
              <a:rPr lang="en-US" i="1" dirty="0" smtClean="0"/>
              <a:t>Big Red LED </a:t>
            </a:r>
            <a:r>
              <a:rPr lang="en-US" dirty="0" smtClean="0"/>
              <a:t>to 1.</a:t>
            </a:r>
          </a:p>
          <a:p>
            <a:pPr lvl="1"/>
            <a:r>
              <a:rPr lang="en-US" dirty="0" smtClean="0"/>
              <a:t>You can use the slider on the variable. You see no slider? Double click it a few times.</a:t>
            </a:r>
          </a:p>
          <a:p>
            <a:pPr lvl="1"/>
            <a:r>
              <a:rPr lang="en-US" dirty="0" smtClean="0"/>
              <a:t>Does the LED </a:t>
            </a:r>
            <a:r>
              <a:rPr lang="en-US" dirty="0" err="1" smtClean="0"/>
              <a:t>lite</a:t>
            </a:r>
            <a:r>
              <a:rPr lang="en-US" dirty="0" smtClean="0"/>
              <a:t>?</a:t>
            </a:r>
          </a:p>
          <a:p>
            <a:r>
              <a:rPr lang="en-US" dirty="0" smtClean="0"/>
              <a:t>Press the button on the breadboard</a:t>
            </a:r>
          </a:p>
          <a:p>
            <a:pPr lvl="1"/>
            <a:r>
              <a:rPr lang="en-US" dirty="0" smtClean="0"/>
              <a:t>Do you see the value of the sensor </a:t>
            </a:r>
            <a:r>
              <a:rPr lang="en-US" i="1" dirty="0" smtClean="0"/>
              <a:t>Button</a:t>
            </a:r>
            <a:r>
              <a:rPr lang="en-US" dirty="0" smtClean="0"/>
              <a:t> change from 1 to 0?</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time.</a:t>
            </a:r>
          </a:p>
          <a:p>
            <a:r>
              <a:rPr lang="en-US" dirty="0" smtClean="0"/>
              <a:t>Check the output of the </a:t>
            </a:r>
            <a:r>
              <a:rPr lang="en-US" dirty="0" err="1" smtClean="0"/>
              <a:t>scratchClient</a:t>
            </a:r>
            <a:r>
              <a:rPr lang="en-US" dirty="0" smtClean="0"/>
              <a:t> terminal window</a:t>
            </a:r>
          </a:p>
          <a:p>
            <a:pPr lvl="1"/>
            <a:r>
              <a:rPr lang="en-US" dirty="0" smtClean="0"/>
              <a:t>Did it find the board?</a:t>
            </a:r>
          </a:p>
          <a:p>
            <a:r>
              <a:rPr lang="en-US" dirty="0" smtClean="0"/>
              <a:t>Sometimes, especially after reboot, if everything seems fine, disconnecting and reconnecting the board may help.</a:t>
            </a:r>
          </a:p>
          <a:p>
            <a:r>
              <a:rPr lang="en-US" dirty="0" smtClean="0"/>
              <a:t>Try monitoring the variables (see next slide).</a:t>
            </a:r>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Open the browser</a:t>
            </a:r>
          </a:p>
          <a:p>
            <a:r>
              <a:rPr lang="en-US" dirty="0" smtClean="0"/>
              <a:t>Type </a:t>
            </a:r>
            <a:r>
              <a:rPr lang="en-US" i="1" dirty="0" smtClean="0"/>
              <a:t>localhost:8080</a:t>
            </a:r>
          </a:p>
          <a:p>
            <a:r>
              <a:rPr lang="en-US" dirty="0" smtClean="0"/>
              <a:t>Click </a:t>
            </a:r>
            <a:r>
              <a:rPr lang="en-US" i="1" dirty="0" smtClean="0"/>
              <a:t>adapters</a:t>
            </a:r>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p:txBody>
          <a:bodyPr/>
          <a:lstStyle/>
          <a:p>
            <a:r>
              <a:rPr lang="en-US" dirty="0" smtClean="0"/>
              <a:t>Save your Scratch program regularly. Otherwise it will be lost on power out </a:t>
            </a:r>
          </a:p>
          <a:p>
            <a:pPr lvl="1"/>
            <a:r>
              <a:rPr lang="en-US" dirty="0" smtClean="0"/>
              <a:t>Power out can easily happen since you are pulling cables and may impact the power connector in the Raspberry Pi.</a:t>
            </a:r>
          </a:p>
          <a:p>
            <a:r>
              <a:rPr lang="en-US" dirty="0" smtClean="0"/>
              <a:t>Every now and then copy the Scratch file to a backup file</a:t>
            </a:r>
          </a:p>
          <a:p>
            <a:pPr lvl="1"/>
            <a:r>
              <a:rPr lang="en-US" dirty="0" smtClean="0"/>
              <a:t>Recommendation: give those copies a sequence number.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 (from the board or from the hub)</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M5810video\Pictures\Picasa\Exports\2016-11-27 - Weekendschool Programmeren Les 3\2-P1020534 - kopie.JPG"/>
          <p:cNvPicPr>
            <a:picLocks noChangeAspect="1" noChangeArrowheads="1"/>
          </p:cNvPicPr>
          <p:nvPr/>
        </p:nvPicPr>
        <p:blipFill>
          <a:blip r:embed="rId3" cstate="print"/>
          <a:srcRect/>
          <a:stretch>
            <a:fillRect/>
          </a:stretch>
        </p:blipFill>
        <p:spPr bwMode="auto">
          <a:xfrm>
            <a:off x="3419872" y="195486"/>
            <a:ext cx="2067700" cy="3384376"/>
          </a:xfrm>
          <a:prstGeom prst="rect">
            <a:avLst/>
          </a:prstGeom>
          <a:noFill/>
        </p:spPr>
      </p:pic>
      <p:sp>
        <p:nvSpPr>
          <p:cNvPr id="2" name="Titel 1"/>
          <p:cNvSpPr>
            <a:spLocks noGrp="1"/>
          </p:cNvSpPr>
          <p:nvPr>
            <p:ph type="title"/>
          </p:nvPr>
        </p:nvSpPr>
        <p:spPr/>
        <p:txBody>
          <a:bodyPr/>
          <a:lstStyle/>
          <a:p>
            <a:r>
              <a:rPr lang="en-US" dirty="0" smtClean="0"/>
              <a:t>Ergonomics</a:t>
            </a:r>
            <a:endParaRPr lang="nl-NL" dirty="0"/>
          </a:p>
        </p:txBody>
      </p:sp>
      <p:sp>
        <p:nvSpPr>
          <p:cNvPr id="3" name="Tijdelijke aanduiding voor inhoud 2"/>
          <p:cNvSpPr>
            <a:spLocks noGrp="1"/>
          </p:cNvSpPr>
          <p:nvPr>
            <p:ph idx="1"/>
          </p:nvPr>
        </p:nvSpPr>
        <p:spPr>
          <a:xfrm>
            <a:off x="457200" y="1200151"/>
            <a:ext cx="2818656" cy="3027783"/>
          </a:xfrm>
        </p:spPr>
        <p:txBody>
          <a:bodyPr>
            <a:normAutofit fontScale="70000" lnSpcReduction="20000"/>
          </a:bodyPr>
          <a:lstStyle/>
          <a:p>
            <a:r>
              <a:rPr lang="en-US" dirty="0" smtClean="0"/>
              <a:t>At the </a:t>
            </a:r>
            <a:r>
              <a:rPr lang="en-US" dirty="0" err="1" smtClean="0"/>
              <a:t>Weekendschool</a:t>
            </a:r>
            <a:r>
              <a:rPr lang="en-US" dirty="0" smtClean="0"/>
              <a:t> we teach children 5 golden rules how to sit when using computers:</a:t>
            </a:r>
          </a:p>
          <a:p>
            <a:pPr lvl="1"/>
            <a:r>
              <a:rPr lang="en-US" dirty="0" smtClean="0"/>
              <a:t>Rest your arms on the table in a natural fashion.</a:t>
            </a:r>
          </a:p>
          <a:p>
            <a:pPr lvl="1"/>
            <a:r>
              <a:rPr lang="en-US" dirty="0" smtClean="0"/>
              <a:t>If you do not need the keyboard, move it up and give room to the mouse.</a:t>
            </a:r>
          </a:p>
          <a:p>
            <a:pPr lvl="1"/>
            <a:r>
              <a:rPr lang="en-US" dirty="0" smtClean="0"/>
              <a:t>Have the monitor at arms length.</a:t>
            </a:r>
          </a:p>
          <a:p>
            <a:pPr lvl="1"/>
            <a:r>
              <a:rPr lang="en-US" dirty="0" smtClean="0"/>
              <a:t>Change position (lean forward, backward etc.).</a:t>
            </a:r>
          </a:p>
          <a:p>
            <a:pPr lvl="1"/>
            <a:r>
              <a:rPr lang="en-US" dirty="0" smtClean="0"/>
              <a:t>Frequently stop, walk around and exercise.</a:t>
            </a:r>
            <a:endParaRPr lang="nl-NL" dirty="0"/>
          </a:p>
        </p:txBody>
      </p:sp>
      <p:pic>
        <p:nvPicPr>
          <p:cNvPr id="3074" name="Picture 2" descr="C:\Users\M5810video\Pictures\Picasa\Exports\2016-11-27 - Weekendschool Programmeren Les 3\1-P1020534.JPG"/>
          <p:cNvPicPr>
            <a:picLocks noChangeAspect="1" noChangeArrowheads="1"/>
          </p:cNvPicPr>
          <p:nvPr/>
        </p:nvPicPr>
        <p:blipFill>
          <a:blip r:embed="rId4" cstate="print"/>
          <a:srcRect/>
          <a:stretch>
            <a:fillRect/>
          </a:stretch>
        </p:blipFill>
        <p:spPr bwMode="auto">
          <a:xfrm>
            <a:off x="5580112" y="195485"/>
            <a:ext cx="3336032" cy="4448043"/>
          </a:xfrm>
          <a:prstGeom prst="rect">
            <a:avLst/>
          </a:prstGeom>
          <a:noFill/>
        </p:spPr>
      </p:pic>
      <p:sp>
        <p:nvSpPr>
          <p:cNvPr id="5" name="Tekstvak 4"/>
          <p:cNvSpPr txBox="1"/>
          <p:nvPr/>
        </p:nvSpPr>
        <p:spPr>
          <a:xfrm>
            <a:off x="3491880" y="4155926"/>
            <a:ext cx="2016224" cy="923330"/>
          </a:xfrm>
          <a:prstGeom prst="rect">
            <a:avLst/>
          </a:prstGeom>
          <a:noFill/>
        </p:spPr>
        <p:txBody>
          <a:bodyPr wrap="square" rtlCol="0">
            <a:spAutoFit/>
          </a:bodyPr>
          <a:lstStyle/>
          <a:p>
            <a:r>
              <a:rPr lang="en-US" dirty="0" smtClean="0"/>
              <a:t>To change the height, use the two upper </a:t>
            </a:r>
            <a:r>
              <a:rPr lang="en-US" dirty="0" err="1" smtClean="0"/>
              <a:t>wingnuts</a:t>
            </a:r>
            <a:r>
              <a:rPr lang="en-US" dirty="0" smtClean="0"/>
              <a:t>.</a:t>
            </a:r>
            <a:endParaRPr lang="nl-NL" dirty="0"/>
          </a:p>
        </p:txBody>
      </p:sp>
      <p:cxnSp>
        <p:nvCxnSpPr>
          <p:cNvPr id="7" name="Rechte verbindingslijn met pijl 6"/>
          <p:cNvCxnSpPr/>
          <p:nvPr/>
        </p:nvCxnSpPr>
        <p:spPr>
          <a:xfrm flipV="1">
            <a:off x="3851920" y="2571750"/>
            <a:ext cx="432048" cy="1584176"/>
          </a:xfrm>
          <a:prstGeom prst="straightConnector1">
            <a:avLst/>
          </a:prstGeom>
          <a:ln w="38100">
            <a:solidFill>
              <a:srgbClr val="00CC66"/>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4572000" y="2211710"/>
            <a:ext cx="504056" cy="2016224"/>
          </a:xfrm>
          <a:prstGeom prst="straightConnector1">
            <a:avLst/>
          </a:prstGeom>
          <a:ln w="38100">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9" name="Tijdelijke aanduiding voor dianummer 8"/>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en-US" dirty="0" smtClean="0"/>
              <a:t>Stop </a:t>
            </a:r>
            <a:r>
              <a:rPr lang="en-US" dirty="0" err="1" smtClean="0"/>
              <a:t>scratchClient</a:t>
            </a:r>
            <a:r>
              <a:rPr lang="en-US" dirty="0" smtClean="0"/>
              <a:t> (close the window)</a:t>
            </a:r>
          </a:p>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smtClean="0"/>
              <a:t>Big Green LED</a:t>
            </a:r>
          </a:p>
          <a:p>
            <a:r>
              <a:rPr lang="en-US" dirty="0" smtClean="0"/>
              <a:t>Save the </a:t>
            </a:r>
            <a:r>
              <a:rPr lang="en-US" dirty="0" err="1" smtClean="0"/>
              <a:t>config</a:t>
            </a:r>
            <a:r>
              <a:rPr lang="en-US" dirty="0" smtClean="0"/>
              <a:t> file (and leave the tool open)</a:t>
            </a:r>
          </a:p>
          <a:p>
            <a:r>
              <a:rPr lang="en-US" dirty="0" smtClean="0"/>
              <a:t>Restart </a:t>
            </a:r>
            <a:r>
              <a:rPr lang="en-US" dirty="0" err="1" smtClean="0"/>
              <a:t>scratchClient</a:t>
            </a:r>
            <a:r>
              <a:rPr lang="en-US" dirty="0" smtClean="0"/>
              <a:t> using the script that you created before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20000"/>
          </a:bodyPr>
          <a:lstStyle/>
          <a:p>
            <a:r>
              <a:rPr lang="en-US" dirty="0" smtClean="0"/>
              <a:t>Define the variable </a:t>
            </a:r>
            <a:r>
              <a:rPr lang="en-US" i="1" dirty="0" smtClean="0"/>
              <a:t>Big Green LED</a:t>
            </a:r>
          </a:p>
          <a:p>
            <a:r>
              <a:rPr lang="en-US" dirty="0" smtClean="0"/>
              <a:t>Create a sprite for the green LED</a:t>
            </a:r>
          </a:p>
          <a:p>
            <a:r>
              <a:rPr lang="en-US" dirty="0" smtClean="0"/>
              <a:t>Create in that sprite a program that implements a toggle switch: </a:t>
            </a:r>
          </a:p>
          <a:p>
            <a:pPr lvl="1"/>
            <a:r>
              <a:rPr lang="en-US" dirty="0" smtClean="0"/>
              <a:t>Press once: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54</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 1 </a:t>
            </a:r>
            <a:r>
              <a:rPr lang="en-US" dirty="0" smtClean="0"/>
              <a:t>on pin 12 (direction: out, function: servo)</a:t>
            </a:r>
          </a:p>
          <a:p>
            <a:pPr lvl="1"/>
            <a:r>
              <a:rPr lang="en-US" dirty="0" smtClean="0"/>
              <a:t>Define </a:t>
            </a:r>
            <a:r>
              <a:rPr lang="en-US" i="1" dirty="0" smtClean="0"/>
              <a:t>Big Blue LED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p>
          <a:p>
            <a:pPr lvl="1"/>
            <a:r>
              <a:rPr lang="en-US" dirty="0" smtClean="0"/>
              <a:t>Digital Output (the LEDs)</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394472"/>
          </a:xfrm>
        </p:spPr>
        <p:txBody>
          <a:bodyPr>
            <a:normAutofit fontScale="92500" lnSpcReduction="20000"/>
          </a:bodyPr>
          <a:lstStyle/>
          <a:p>
            <a:r>
              <a:rPr lang="en-US" sz="2000" dirty="0" smtClean="0"/>
              <a:t>Welcome and introduction presentation (10 min).</a:t>
            </a:r>
          </a:p>
          <a:p>
            <a:r>
              <a:rPr lang="en-US" sz="2000" dirty="0" smtClean="0"/>
              <a:t>After that everyone will work at his or her own pace.</a:t>
            </a:r>
          </a:p>
          <a:p>
            <a:r>
              <a:rPr lang="en-US" sz="2000" dirty="0" smtClean="0"/>
              <a:t>At times we will present for 5 minutes to explain a next concept.</a:t>
            </a:r>
          </a:p>
          <a:p>
            <a:r>
              <a:rPr lang="en-US" sz="2000" dirty="0" smtClean="0"/>
              <a:t>Language: English, but help in German is available.</a:t>
            </a:r>
          </a:p>
          <a:p>
            <a:r>
              <a:rPr lang="en-US" sz="2000" dirty="0" smtClean="0"/>
              <a:t>At the end copy the material you created to your USB stick (if you want)</a:t>
            </a:r>
          </a:p>
          <a:p>
            <a:r>
              <a:rPr lang="en-US" sz="2000" dirty="0" smtClean="0"/>
              <a:t>Cleanup, or prepare for the Advanced workshop.</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361950" lvl="1" indent="-190500">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 (new).</a:t>
            </a:r>
          </a:p>
          <a:p>
            <a:pPr marL="361950" lvl="1" indent="-190500">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361950" lvl="1" indent="-190500">
              <a:spcBef>
                <a:spcPct val="20000"/>
              </a:spcBef>
              <a:buFont typeface="+mj-lt"/>
              <a:buAutoNum type="arabicPeriod"/>
            </a:pPr>
            <a:r>
              <a:rPr lang="en-US" sz="2000" dirty="0" smtClean="0"/>
              <a:t>Write some code in Scratch</a:t>
            </a:r>
          </a:p>
          <a:p>
            <a:pPr marL="361950" lvl="1" indent="-190500">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br>
              <a:rPr lang="en-US" sz="2000" dirty="0" smtClean="0"/>
            </a:br>
            <a:r>
              <a:rPr lang="en-US" sz="2000" dirty="0" smtClean="0"/>
              <a:t>And repeat this.</a:t>
            </a:r>
          </a:p>
          <a:p>
            <a:pPr marL="361950" lvl="1" indent="-190500">
              <a:spcBef>
                <a:spcPct val="20000"/>
              </a:spcBef>
              <a:buFont typeface="+mj-lt"/>
              <a:buAutoNum type="arabicPeriod"/>
            </a:pPr>
            <a:r>
              <a:rPr lang="en-US" sz="2000" dirty="0" smtClean="0"/>
              <a:t>When time left: write a Scratch program.</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Dimming a LED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 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7500" lnSpcReduction="20000"/>
          </a:bodyPr>
          <a:lstStyle/>
          <a:p>
            <a:r>
              <a:rPr lang="en-US" dirty="0" smtClean="0"/>
              <a:t>At the end of today you should be able to:</a:t>
            </a:r>
          </a:p>
          <a:p>
            <a:pPr lvl="1"/>
            <a:r>
              <a:rPr lang="en-US" dirty="0" smtClean="0"/>
              <a:t>Reproduce the setup at home (provided you have the hardware </a:t>
            </a:r>
            <a:r>
              <a:rPr lang="en-US" dirty="0" smtClean="0">
                <a:sym typeface="Wingdings" pitchFamily="2" charset="2"/>
              </a:rPr>
              <a:t> )</a:t>
            </a:r>
          </a:p>
          <a:p>
            <a:pPr lvl="1"/>
            <a:r>
              <a:rPr lang="en-US" dirty="0" smtClean="0">
                <a:sym typeface="Wingdings" pitchFamily="2" charset="2"/>
              </a:rPr>
              <a:t>Understand</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79</a:t>
            </a:fld>
            <a:endParaRPr lang="nl-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82</a:t>
            </a:fld>
            <a:endParaRPr lang="nl-N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83</a:t>
            </a:fld>
            <a:endParaRPr lang="nl-NL"/>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84</a:t>
            </a:fld>
            <a:endParaRPr lang="nl-N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86</a:t>
            </a:fld>
            <a:endParaRPr lang="nl-NL"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IMC-Weekend-School-in-Figures.jpg"/>
          <p:cNvPicPr>
            <a:picLocks noChangeAspect="1" noChangeArrowheads="1"/>
          </p:cNvPicPr>
          <p:nvPr/>
        </p:nvPicPr>
        <p:blipFill>
          <a:blip r:embed="rId3" cstate="print"/>
          <a:srcRect l="44527" t="40460" b="24437"/>
          <a:stretch>
            <a:fillRect/>
          </a:stretch>
        </p:blipFill>
        <p:spPr bwMode="auto">
          <a:xfrm>
            <a:off x="1187624" y="987574"/>
            <a:ext cx="3922720" cy="3727462"/>
          </a:xfrm>
          <a:prstGeom prst="rect">
            <a:avLst/>
          </a:prstGeom>
          <a:noFill/>
        </p:spPr>
      </p:pic>
      <p:sp>
        <p:nvSpPr>
          <p:cNvPr id="2" name="Titel 1"/>
          <p:cNvSpPr>
            <a:spLocks noGrp="1"/>
          </p:cNvSpPr>
          <p:nvPr>
            <p:ph type="title"/>
          </p:nvPr>
        </p:nvSpPr>
        <p:spPr/>
        <p:txBody>
          <a:bodyPr/>
          <a:lstStyle/>
          <a:p>
            <a:r>
              <a:rPr lang="en-US" dirty="0" err="1" smtClean="0"/>
              <a:t>Weekendschool</a:t>
            </a:r>
            <a:endParaRPr lang="nl-NL" dirty="0"/>
          </a:p>
        </p:txBody>
      </p:sp>
      <p:sp>
        <p:nvSpPr>
          <p:cNvPr id="7" name="Tijdelijke aanduiding voor inhoud 6"/>
          <p:cNvSpPr>
            <a:spLocks noGrp="1"/>
          </p:cNvSpPr>
          <p:nvPr>
            <p:ph sz="half" idx="2"/>
          </p:nvPr>
        </p:nvSpPr>
        <p:spPr>
          <a:xfrm>
            <a:off x="4860032" y="411510"/>
            <a:ext cx="4104456" cy="4608512"/>
          </a:xfrm>
        </p:spPr>
        <p:txBody>
          <a:bodyPr>
            <a:normAutofit fontScale="62500" lnSpcReduction="20000"/>
          </a:bodyPr>
          <a:lstStyle/>
          <a:p>
            <a:r>
              <a:rPr lang="en-US" dirty="0" smtClean="0"/>
              <a:t>Generally parents tell their children: “Learn for later”. But what is later?</a:t>
            </a:r>
          </a:p>
          <a:p>
            <a:r>
              <a:rPr lang="en-US" dirty="0" smtClean="0"/>
              <a:t>“I want to become an engineer. Do you maybe know an engineer? I would very much like to meet one”</a:t>
            </a:r>
          </a:p>
          <a:p>
            <a:r>
              <a:rPr lang="en-US" dirty="0" smtClean="0"/>
              <a:t>Professionals teach children on Sundays about their job. Large variety of topics.</a:t>
            </a:r>
          </a:p>
          <a:p>
            <a:r>
              <a:rPr lang="en-US" dirty="0" smtClean="0"/>
              <a:t>&gt; 1000 students between 11 and 14 years from underprivileged areas.</a:t>
            </a:r>
          </a:p>
          <a:p>
            <a:r>
              <a:rPr lang="en-US" dirty="0" smtClean="0"/>
              <a:t>Curriculum lasts for 2.5 to 3 years</a:t>
            </a:r>
          </a:p>
          <a:p>
            <a:r>
              <a:rPr lang="en-US" dirty="0" smtClean="0"/>
              <a:t>3500+ volunteers.</a:t>
            </a:r>
          </a:p>
          <a:p>
            <a:r>
              <a:rPr lang="en-US" dirty="0" smtClean="0"/>
              <a:t>Funded by 110+ sponsors (companies, individuals, foundations).</a:t>
            </a:r>
          </a:p>
          <a:p>
            <a:r>
              <a:rPr lang="en-US" dirty="0" smtClean="0"/>
              <a:t>Started in 1998.</a:t>
            </a:r>
          </a:p>
          <a:p>
            <a:r>
              <a:rPr lang="en-US" dirty="0" smtClean="0"/>
              <a:t>It works! Data shows: alumni have better professional prospects, are more self-aware, and feel more connected with society.</a:t>
            </a:r>
          </a:p>
        </p:txBody>
      </p:sp>
      <p:sp>
        <p:nvSpPr>
          <p:cNvPr id="10" name="Rechthoekige driehoek 9"/>
          <p:cNvSpPr/>
          <p:nvPr/>
        </p:nvSpPr>
        <p:spPr>
          <a:xfrm rot="5400000">
            <a:off x="1187624" y="987574"/>
            <a:ext cx="1512168" cy="151216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voor dianummer 13"/>
          <p:cNvSpPr>
            <a:spLocks noGrp="1"/>
          </p:cNvSpPr>
          <p:nvPr>
            <p:ph type="sldNum" sz="quarter" idx="12"/>
          </p:nvPr>
        </p:nvSpPr>
        <p:spPr/>
        <p:txBody>
          <a:bodyPr/>
          <a:lstStyle/>
          <a:p>
            <a:fld id="{6802DAD7-DC19-4A9E-93C3-E71314786426}" type="slidenum">
              <a:rPr lang="nl-NL" smtClean="0"/>
              <a:pPr/>
              <a:t>9</a:t>
            </a:fld>
            <a:endParaRPr lang="nl-NL" dirty="0"/>
          </a:p>
        </p:txBody>
      </p:sp>
      <p:sp>
        <p:nvSpPr>
          <p:cNvPr id="15" name="Rechthoek 14"/>
          <p:cNvSpPr/>
          <p:nvPr/>
        </p:nvSpPr>
        <p:spPr>
          <a:xfrm>
            <a:off x="3995936" y="3651870"/>
            <a:ext cx="558000" cy="190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sz="600" dirty="0" smtClean="0"/>
              <a:t>EINDHOVEN</a:t>
            </a:r>
            <a:br>
              <a:rPr lang="en-US" sz="600" dirty="0" smtClean="0"/>
            </a:br>
            <a:r>
              <a:rPr lang="en-US" sz="600" dirty="0" smtClean="0"/>
              <a:t>58 students</a:t>
            </a:r>
            <a:endParaRPr lang="nl-NL" sz="600" dirty="0"/>
          </a:p>
        </p:txBody>
      </p:sp>
      <p:cxnSp>
        <p:nvCxnSpPr>
          <p:cNvPr id="17" name="Rechte verbindingslijn 16"/>
          <p:cNvCxnSpPr/>
          <p:nvPr/>
        </p:nvCxnSpPr>
        <p:spPr>
          <a:xfrm flipH="1" flipV="1">
            <a:off x="3419872" y="3579862"/>
            <a:ext cx="576064" cy="144016"/>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ep 12"/>
          <p:cNvGrpSpPr/>
          <p:nvPr/>
        </p:nvGrpSpPr>
        <p:grpSpPr>
          <a:xfrm>
            <a:off x="3275856" y="3507854"/>
            <a:ext cx="144016" cy="144016"/>
            <a:chOff x="3275856" y="3507854"/>
            <a:chExt cx="144016" cy="144016"/>
          </a:xfrm>
        </p:grpSpPr>
        <p:sp>
          <p:nvSpPr>
            <p:cNvPr id="12" name="Ovaal 11"/>
            <p:cNvSpPr/>
            <p:nvPr/>
          </p:nvSpPr>
          <p:spPr>
            <a:xfrm>
              <a:off x="3309764" y="3533254"/>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ing 10"/>
            <p:cNvSpPr/>
            <p:nvPr/>
          </p:nvSpPr>
          <p:spPr>
            <a:xfrm>
              <a:off x="3275856" y="3507854"/>
              <a:ext cx="144016" cy="144016"/>
            </a:xfrm>
            <a:prstGeom prst="donut">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
        <p:nvSpPr>
          <p:cNvPr id="19" name="Rechthoek 18"/>
          <p:cNvSpPr/>
          <p:nvPr/>
        </p:nvSpPr>
        <p:spPr>
          <a:xfrm>
            <a:off x="539552" y="4371950"/>
            <a:ext cx="558000" cy="190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sz="600" dirty="0" err="1" smtClean="0"/>
              <a:t>Trudo</a:t>
            </a:r>
            <a:r>
              <a:rPr lang="en-US" sz="600" dirty="0" smtClean="0"/>
              <a:t> </a:t>
            </a:r>
            <a:r>
              <a:rPr lang="en-US" sz="600" dirty="0" err="1" smtClean="0"/>
              <a:t>Weekendschool</a:t>
            </a:r>
            <a:endParaRPr lang="nl-NL" sz="600" dirty="0"/>
          </a:p>
        </p:txBody>
      </p:sp>
      <p:sp>
        <p:nvSpPr>
          <p:cNvPr id="20" name="Rechthoek 19"/>
          <p:cNvSpPr/>
          <p:nvPr/>
        </p:nvSpPr>
        <p:spPr>
          <a:xfrm>
            <a:off x="539552" y="4155926"/>
            <a:ext cx="558000" cy="190800"/>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sz="600" dirty="0" smtClean="0"/>
              <a:t>IMC </a:t>
            </a:r>
            <a:r>
              <a:rPr lang="en-US" sz="600" dirty="0" err="1" smtClean="0"/>
              <a:t>Weekendschool</a:t>
            </a:r>
            <a:endParaRPr lang="nl-NL" sz="6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91</a:t>
            </a:fld>
            <a:endParaRPr lang="nl-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92</a:t>
            </a:fld>
            <a:endParaRPr lang="nl-NL"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93</a:t>
            </a:fld>
            <a:endParaRPr lang="nl-NL"/>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96</a:t>
            </a:fld>
            <a:endParaRPr lang="nl-NL"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97</a:t>
            </a:fld>
            <a:endParaRPr lang="nl-NL"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98</a:t>
            </a:fld>
            <a:endParaRPr lang="nl-NL"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15566</TotalTime>
  <Words>8212</Words>
  <Application>Microsoft Office PowerPoint</Application>
  <PresentationFormat>Diavoorstelling (16:9)</PresentationFormat>
  <Paragraphs>1209</Paragraphs>
  <Slides>154</Slides>
  <Notes>152</Notes>
  <HiddenSlides>0</HiddenSlides>
  <MMClips>0</MMClips>
  <ScaleCrop>false</ScaleCrop>
  <HeadingPairs>
    <vt:vector size="4" baseType="variant">
      <vt:variant>
        <vt:lpstr>Thema</vt:lpstr>
      </vt:variant>
      <vt:variant>
        <vt:i4>1</vt:i4>
      </vt:variant>
      <vt:variant>
        <vt:lpstr>Diatitels</vt:lpstr>
      </vt:variant>
      <vt:variant>
        <vt:i4>154</vt:i4>
      </vt:variant>
    </vt:vector>
  </HeadingPairs>
  <TitlesOfParts>
    <vt:vector size="155" baseType="lpstr">
      <vt:lpstr>Office-thema</vt:lpstr>
      <vt:lpstr>Physical computing from Scratch using scratchClient – Beginners  Control servos, LEDs and more from Scratch using RPi, Arduino, scratchClient</vt:lpstr>
      <vt:lpstr>Part 1: Introduction</vt:lpstr>
      <vt:lpstr>If the presentation is messed up … </vt:lpstr>
      <vt:lpstr>If you are looking at the presentation outside of the workshop …</vt:lpstr>
      <vt:lpstr>Ergonomics</vt:lpstr>
      <vt:lpstr>Workshop organisation</vt:lpstr>
      <vt:lpstr>Objectives</vt:lpstr>
      <vt:lpstr>Non-objective</vt:lpstr>
      <vt:lpstr>Weekendschool</vt:lpstr>
      <vt:lpstr>Lessons at the Weekendschool</vt:lpstr>
      <vt:lpstr>Only a few rules today</vt:lpstr>
      <vt:lpstr>The setup</vt:lpstr>
      <vt:lpstr>Where is the presentation?</vt:lpstr>
      <vt:lpstr>Part 2: Getting to know the components</vt:lpstr>
      <vt:lpstr>Breadboard</vt:lpstr>
      <vt:lpstr>Looking at the Arduino Nano extension board</vt:lpstr>
      <vt:lpstr>What the final board looks like …</vt:lpstr>
      <vt:lpstr>… and if you continue with the advanced workshop</vt:lpstr>
      <vt:lpstr>Part 3: Loading the sketch in the Arduino</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Make a script file to start scratchClient</vt:lpstr>
      <vt:lpstr>Bringing things together</vt:lpstr>
      <vt:lpstr>Create the Scratch program</vt:lpstr>
      <vt:lpstr>Does it work? (see next slide for help)</vt:lpstr>
      <vt:lpstr>What if it does not work?</vt:lpstr>
      <vt:lpstr>Monitor the variables</vt:lpstr>
      <vt:lpstr>Program in Scratch</vt:lpstr>
      <vt:lpstr>One reminder …</vt:lpstr>
      <vt:lpstr>Part 6: Adding the Big Green LED</vt:lpstr>
      <vt:lpstr>Changing the wiring on the board</vt:lpstr>
      <vt:lpstr>Adding the green LED</vt:lpstr>
      <vt:lpstr>Check and reconnect</vt:lpstr>
      <vt:lpstr>Update the config file and restart scratchClient</vt:lpstr>
      <vt:lpstr>Update Scratch</vt:lpstr>
      <vt:lpstr>Part 7: Adding analog input</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a 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499</cp:revision>
  <dcterms:created xsi:type="dcterms:W3CDTF">2016-12-25T05:55:15Z</dcterms:created>
  <dcterms:modified xsi:type="dcterms:W3CDTF">2017-07-03T06:50:27Z</dcterms:modified>
</cp:coreProperties>
</file>